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71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29" autoAdjust="0"/>
    <p:restoredTop sz="94660"/>
  </p:normalViewPr>
  <p:slideViewPr>
    <p:cSldViewPr snapToGrid="0">
      <p:cViewPr varScale="1">
        <p:scale>
          <a:sx n="62" d="100"/>
          <a:sy n="62" d="100"/>
        </p:scale>
        <p:origin x="84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2D1ED-EC5C-49C0-BF0B-2EA530437151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2C9D098C-E6F3-4FA6-8F19-68881766FC4E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74863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2D1ED-EC5C-49C0-BF0B-2EA530437151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D098C-E6F3-4FA6-8F19-68881766FC4E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82719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2D1ED-EC5C-49C0-BF0B-2EA530437151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D098C-E6F3-4FA6-8F19-68881766FC4E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93505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2D1ED-EC5C-49C0-BF0B-2EA530437151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D098C-E6F3-4FA6-8F19-68881766FC4E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2972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2D1ED-EC5C-49C0-BF0B-2EA530437151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D098C-E6F3-4FA6-8F19-68881766FC4E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98801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2D1ED-EC5C-49C0-BF0B-2EA530437151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D098C-E6F3-4FA6-8F19-68881766FC4E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81606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2D1ED-EC5C-49C0-BF0B-2EA530437151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D098C-E6F3-4FA6-8F19-68881766FC4E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34180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2D1ED-EC5C-49C0-BF0B-2EA530437151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D098C-E6F3-4FA6-8F19-68881766FC4E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1576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2D1ED-EC5C-49C0-BF0B-2EA530437151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D098C-E6F3-4FA6-8F19-68881766FC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5524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2D1ED-EC5C-49C0-BF0B-2EA530437151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D098C-E6F3-4FA6-8F19-68881766FC4E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0151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5712D1ED-EC5C-49C0-BF0B-2EA530437151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D098C-E6F3-4FA6-8F19-68881766FC4E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82793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12D1ED-EC5C-49C0-BF0B-2EA530437151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2C9D098C-E6F3-4FA6-8F19-68881766FC4E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5621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0AB17F6-592B-45CB-96F6-705C9825A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DD7745-6DBF-92A4-254F-11690EEDD3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39068" y="802298"/>
            <a:ext cx="6015784" cy="5116985"/>
          </a:xfrm>
        </p:spPr>
        <p:txBody>
          <a:bodyPr anchor="ctr">
            <a:normAutofit/>
          </a:bodyPr>
          <a:lstStyle/>
          <a:p>
            <a:r>
              <a:rPr lang="en-US" dirty="0"/>
              <a:t>Report on Image Style transfer using CNN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21D33E-8DCB-A0DB-C999-4C719F64D7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68352" y="802298"/>
            <a:ext cx="3401174" cy="5116985"/>
          </a:xfrm>
        </p:spPr>
        <p:txBody>
          <a:bodyPr anchor="ctr">
            <a:normAutofit/>
          </a:bodyPr>
          <a:lstStyle/>
          <a:p>
            <a:pPr algn="r"/>
            <a:endParaRPr lang="en-US" sz="1600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A9284E7-0823-472D-9963-18D89DFEB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760590"/>
            <a:ext cx="0" cy="3200400"/>
          </a:xfrm>
          <a:prstGeom prst="line">
            <a:avLst/>
          </a:prstGeom>
          <a:ln w="349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82330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7157C7B-5BD6-404A-9073-673C1198EF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44BC347-8964-476D-89D3-92BAE6D56F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528BB2E-BE2B-416D-A6B3-28D657424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1579" y="4183161"/>
            <a:ext cx="327209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918B7392-7F59-B461-4D3F-E3566ADDA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1" y="2082800"/>
            <a:ext cx="3272094" cy="2085578"/>
          </a:xfrm>
        </p:spPr>
        <p:txBody>
          <a:bodyPr anchor="b">
            <a:normAutofit/>
          </a:bodyPr>
          <a:lstStyle/>
          <a:p>
            <a:r>
              <a:rPr lang="en-US" dirty="0"/>
              <a:t>Style transfer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94099-92E2-3718-0F82-2AC06C3B7C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0223" y="798974"/>
            <a:ext cx="6014631" cy="519086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We need to transfer style of art image a to the content of image p to generate an output image x.</a:t>
            </a:r>
          </a:p>
          <a:p>
            <a:r>
              <a:rPr lang="en-US" dirty="0"/>
              <a:t>There is always tradeoff between style and content . The total loss of the output image with respect to the two input images given by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Where alpha , beta are the weighting factors for content and style . Now we minimize the loss total by taking gradient of </a:t>
            </a:r>
            <a:r>
              <a:rPr lang="en-US" dirty="0" err="1"/>
              <a:t>Loss_total</a:t>
            </a:r>
            <a:r>
              <a:rPr lang="en-US" dirty="0"/>
              <a:t> </a:t>
            </a:r>
            <a:r>
              <a:rPr lang="en-US" dirty="0" err="1"/>
              <a:t>wrt</a:t>
            </a:r>
            <a:r>
              <a:rPr lang="en-US" dirty="0"/>
              <a:t> output image . </a:t>
            </a:r>
          </a:p>
          <a:p>
            <a:r>
              <a:rPr lang="en-US" dirty="0"/>
              <a:t>So we optimize our output according to the gradients by various optimization techniques.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03070BA-E0E8-E27D-03A4-DBF3E7851D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4437" y="2823180"/>
            <a:ext cx="6012885" cy="114244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970D13F-8358-42A9-9237-91B5B4DDA4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6BFB317-A03A-48CB-B03E-4504961FA0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6437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DDE5CDF-1512-4CDA-B956-23D223F8DE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029D7D8-5A6B-4C76-94C8-15798C6C5A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5C9319C-E20D-4884-952F-60B6A58C3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F1176DA6-4BBF-42A4-9C94-E6613CCD6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9AAB0AE-172B-4FB4-80C2-86CD6B824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chemeClr val="bg1"/>
          </a:solidFill>
          <a:ln w="22225">
            <a:solidFill>
              <a:srgbClr val="80C3D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08FD6A2-FC88-9EA8-D441-7DECA576CE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14432" y="643467"/>
            <a:ext cx="9363135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5574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630F413-44CE-4746-9821-9E0107978E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2D671B1-B099-4F9C-B9CC-9D22B4DAF8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83852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39F47E-058A-3089-11C6-D4EA992C37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5992" y="707475"/>
            <a:ext cx="3385986" cy="1312001"/>
          </a:xfrm>
        </p:spPr>
        <p:txBody>
          <a:bodyPr anchor="t">
            <a:normAutofit/>
          </a:bodyPr>
          <a:lstStyle/>
          <a:p>
            <a:r>
              <a:rPr lang="en-US" sz="2800" dirty="0"/>
              <a:t>Results/OUTPUTs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552FBEF-FA69-427B-8245-0A518E0513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55992" y="2146542"/>
            <a:ext cx="3157578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" name="Title 1">
            <a:extLst>
              <a:ext uri="{FF2B5EF4-FFF2-40B4-BE49-F238E27FC236}">
                <a16:creationId xmlns:a16="http://schemas.microsoft.com/office/drawing/2014/main" id="{898488B7-DBD3-40E7-B54B-4DA6C5693E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51580" y="3122496"/>
            <a:ext cx="3530157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3C12778-5348-988A-2FBC-3369F25F6E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514" y="0"/>
            <a:ext cx="6446517" cy="6857998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3CBFDD3-39E3-6FCB-067A-D06FFC6F6F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4138" y="2273608"/>
            <a:ext cx="4086482" cy="3940925"/>
          </a:xfrm>
        </p:spPr>
        <p:txBody>
          <a:bodyPr>
            <a:normAutofit/>
          </a:bodyPr>
          <a:lstStyle/>
          <a:p>
            <a:r>
              <a:rPr lang="en-US" dirty="0"/>
              <a:t>Here from the left we can see the content image represented as image a.</a:t>
            </a:r>
          </a:p>
          <a:p>
            <a:r>
              <a:rPr lang="en-US" dirty="0"/>
              <a:t>Where we generated stylized images whose content matches with image a &amp; their style matches with the small image which was in </a:t>
            </a:r>
            <a:r>
              <a:rPr lang="en-US" dirty="0" err="1"/>
              <a:t>b,c,d,e,f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748861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C2A4B30-77D7-4FFB-8B53-A88BD68CAB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C7B095-1D47-839B-5878-D57C24F2A5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804519"/>
            <a:ext cx="4325112" cy="1049235"/>
          </a:xfrm>
        </p:spPr>
        <p:txBody>
          <a:bodyPr>
            <a:normAutofit/>
          </a:bodyPr>
          <a:lstStyle/>
          <a:p>
            <a:r>
              <a:rPr lang="en-US" sz="2800"/>
              <a:t>Trade off between style &amp; content 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73AAE2E-5D6B-4952-A4BB-546C49F8DE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1579" y="1853754"/>
            <a:ext cx="432511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01E4D783-AD45-49E7-B6C7-BBACB8290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83852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AE4446-FE9C-959A-C091-4E3091CC78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4325113" cy="4074172"/>
          </a:xfrm>
        </p:spPr>
        <p:txBody>
          <a:bodyPr>
            <a:normAutofit/>
          </a:bodyPr>
          <a:lstStyle/>
          <a:p>
            <a:r>
              <a:rPr lang="en-US"/>
              <a:t>By changing the weight parameters </a:t>
            </a:r>
            <a:r>
              <a:rPr lang="el-GR">
                <a:latin typeface="Times New Roman" panose="02020603050405020304" pitchFamily="18" charset="0"/>
                <a:cs typeface="Times New Roman" panose="02020603050405020304" pitchFamily="18" charset="0"/>
              </a:rPr>
              <a:t>α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&amp; Ꞵ , we get different types of stylized images. With high ratio of </a:t>
            </a:r>
            <a:r>
              <a:rPr lang="el-GR">
                <a:latin typeface="Times New Roman" panose="02020603050405020304" pitchFamily="18" charset="0"/>
                <a:cs typeface="Times New Roman" panose="02020603050405020304" pitchFamily="18" charset="0"/>
              </a:rPr>
              <a:t>α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/ Ꞵ results an image having high percentage content matching wrt to the original image. Low ratio of </a:t>
            </a:r>
            <a:r>
              <a:rPr lang="el-GR">
                <a:latin typeface="Times New Roman" panose="02020603050405020304" pitchFamily="18" charset="0"/>
                <a:cs typeface="Times New Roman" panose="02020603050405020304" pitchFamily="18" charset="0"/>
              </a:rPr>
              <a:t>α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/ Ꞵ  will result in having more style matching wrt to original style image than the content image.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57072F-A584-3FFA-A3F3-890946EC99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708919"/>
            <a:ext cx="5823473" cy="5707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9430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C2A4B30-77D7-4FFB-8B53-A88BD68CAB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FC794A-DCBA-76A6-7E9F-7BF93EA43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804519"/>
            <a:ext cx="4325112" cy="1049235"/>
          </a:xfrm>
        </p:spPr>
        <p:txBody>
          <a:bodyPr>
            <a:normAutofit/>
          </a:bodyPr>
          <a:lstStyle/>
          <a:p>
            <a:r>
              <a:rPr lang="en-US" sz="2200"/>
              <a:t>Effects of various layers in cnn on the output image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73AAE2E-5D6B-4952-A4BB-546C49F8DE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1579" y="1853754"/>
            <a:ext cx="432511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01E4D783-AD45-49E7-B6C7-BBACB8290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83852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03E80FC-5759-DCAF-099B-1D0CB20F25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43865" y="2015731"/>
            <a:ext cx="4132827" cy="453917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While matching style , content in various layers of CNN.  In the lower layers detailed pixel value of the image will still be preserved in the image. Conv 2_2</a:t>
            </a:r>
          </a:p>
          <a:p>
            <a:r>
              <a:rPr lang="en-US" dirty="0"/>
              <a:t>While matching till the highest layers we only get the content of the image not the pixel value and also for the style we get more continuous , visually appealing colors leading to high quality images. Conv 4_2</a:t>
            </a:r>
          </a:p>
        </p:txBody>
      </p:sp>
      <p:pic>
        <p:nvPicPr>
          <p:cNvPr id="5" name="Content Placeholder 4" descr="A collage of pictures of a house&#10;&#10;Description automatically generated with low confidence">
            <a:extLst>
              <a:ext uri="{FF2B5EF4-FFF2-40B4-BE49-F238E27FC236}">
                <a16:creationId xmlns:a16="http://schemas.microsoft.com/office/drawing/2014/main" id="{EE4CABC5-8B56-6C23-01B1-DAF5E4B08E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2678" y="678086"/>
            <a:ext cx="5211506" cy="6023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0649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C2A4B30-77D7-4FFB-8B53-A88BD68CAB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0DAC32-BC8D-9666-4E96-B594DC895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804519"/>
            <a:ext cx="4325112" cy="1049235"/>
          </a:xfrm>
        </p:spPr>
        <p:txBody>
          <a:bodyPr>
            <a:normAutofit/>
          </a:bodyPr>
          <a:lstStyle/>
          <a:p>
            <a:r>
              <a:rPr lang="en-US" sz="2800"/>
              <a:t>Initialization of gradient descent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73AAE2E-5D6B-4952-A4BB-546C49F8DE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1579" y="1853754"/>
            <a:ext cx="432511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01E4D783-AD45-49E7-B6C7-BBACB8290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83852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69CAE56-41AA-58E3-D76B-48CAA88166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1"/>
            <a:ext cx="4404691" cy="448780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Actually , we initialize the output image with white noise image i.e. we do without showing any bias to style or content.</a:t>
            </a:r>
          </a:p>
          <a:p>
            <a:r>
              <a:rPr lang="en-US" dirty="0"/>
              <a:t>But we can also initialize it with content or style images. Then the results will be dependent on the initialization .</a:t>
            </a:r>
          </a:p>
          <a:p>
            <a:r>
              <a:rPr lang="en-US" dirty="0"/>
              <a:t>Image A is initialized with content image. Image B is initialized with style image . 4 Images C are initialized with white noise.</a:t>
            </a:r>
          </a:p>
        </p:txBody>
      </p:sp>
      <p:pic>
        <p:nvPicPr>
          <p:cNvPr id="5" name="Content Placeholder 4" descr="A collage of photos of a city&#10;&#10;Description automatically generated with low confidence">
            <a:extLst>
              <a:ext uri="{FF2B5EF4-FFF2-40B4-BE49-F238E27FC236}">
                <a16:creationId xmlns:a16="http://schemas.microsoft.com/office/drawing/2014/main" id="{7A95105C-BE1D-CBB1-E627-C7BF5A7CEC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7733" y="899344"/>
            <a:ext cx="5366725" cy="589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832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B11DA-BB68-C596-A3DA-1505EAFB4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C20FAE-D15C-4EC6-0E8F-E53E70042F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Neural network based algorithm had some limitations.</a:t>
            </a:r>
          </a:p>
          <a:p>
            <a:r>
              <a:rPr lang="en-US" dirty="0"/>
              <a:t>When the image resolution increases , the size of optimization problem and the complexity increases . With images of size 512 x 512 pixels , synthesis of stylized images will take </a:t>
            </a:r>
            <a:r>
              <a:rPr lang="en-US" dirty="0" err="1"/>
              <a:t>upto</a:t>
            </a:r>
            <a:r>
              <a:rPr lang="en-US" dirty="0"/>
              <a:t> 1 hour on Nvidia K 40 GPU. So this is one of the major limitation for the algorithm.</a:t>
            </a:r>
          </a:p>
          <a:p>
            <a:r>
              <a:rPr lang="en-US" dirty="0"/>
              <a:t>Sometimes synthesized output images are subject to low-level noise.</a:t>
            </a:r>
          </a:p>
        </p:txBody>
      </p:sp>
    </p:spTree>
    <p:extLst>
      <p:ext uri="{BB962C8B-B14F-4D97-AF65-F5344CB8AC3E}">
        <p14:creationId xmlns:p14="http://schemas.microsoft.com/office/powerpoint/2010/main" val="39749095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5B0BB24-CF19-4E6C-AFC4-A0F18438D8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557106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438CEF5-63E3-4928-9F1C-395224D24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8" y="0"/>
            <a:ext cx="12194875" cy="6122584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898D1D-CDFB-40C3-0D46-54248F22FE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1040302"/>
            <a:ext cx="9603275" cy="1020229"/>
          </a:xfrm>
        </p:spPr>
        <p:txBody>
          <a:bodyPr>
            <a:normAutofit/>
          </a:bodyPr>
          <a:lstStyle/>
          <a:p>
            <a:r>
              <a:rPr lang="en-US" dirty="0"/>
              <a:t>Problem 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328CB6C-F677-4C0B-9EE8-4D1C44DDF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6990" y="2081620"/>
            <a:ext cx="9581995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7CDE6F-383D-5D10-6A6E-CA75F088FC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0" y="2355536"/>
            <a:ext cx="9436404" cy="3215530"/>
          </a:xfrm>
        </p:spPr>
        <p:txBody>
          <a:bodyPr>
            <a:normAutofit/>
          </a:bodyPr>
          <a:lstStyle/>
          <a:p>
            <a:r>
              <a:rPr lang="en-US" dirty="0"/>
              <a:t>Computers have the ability to recognize an object or an image due to development of DL models can that be able to train the computers to do the task.</a:t>
            </a:r>
          </a:p>
          <a:p>
            <a:r>
              <a:rPr lang="en-US" dirty="0"/>
              <a:t>So , Far there isn’t any algorithm which does the task of creating artistic images of high perceptual quality by the computers.</a:t>
            </a:r>
          </a:p>
          <a:p>
            <a:r>
              <a:rPr lang="en-US" dirty="0"/>
              <a:t>Now we need an algorithm, with which computer can create artistic images of high quality same as that of created by human artists.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72CA9B9-8D14-4AF2-934E-21FE4A339E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6122584"/>
            <a:ext cx="12191695" cy="7354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1311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2ADBE-3A6B-8089-1018-5DBEF8844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>
            <a:normAutofit/>
          </a:bodyPr>
          <a:lstStyle/>
          <a:p>
            <a:r>
              <a:rPr lang="en-US" dirty="0"/>
              <a:t>STATERGY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C29821-0170-D750-0CF7-D4585DA46C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3450613"/>
          </a:xfrm>
        </p:spPr>
        <p:txBody>
          <a:bodyPr>
            <a:normAutofit/>
          </a:bodyPr>
          <a:lstStyle/>
          <a:p>
            <a:r>
              <a:rPr lang="en-US" dirty="0"/>
              <a:t>The authors in the paper had developed a system based on neural networks for creating artistic images.</a:t>
            </a:r>
          </a:p>
          <a:p>
            <a:r>
              <a:rPr lang="en-US" dirty="0"/>
              <a:t>The system uses neural representations to separate and recombine style, content of different images.</a:t>
            </a:r>
          </a:p>
          <a:p>
            <a:r>
              <a:rPr lang="en-US" dirty="0"/>
              <a:t>So we need to generate images having content matching with one image with the style of another.</a:t>
            </a:r>
          </a:p>
        </p:txBody>
      </p:sp>
    </p:spTree>
    <p:extLst>
      <p:ext uri="{BB962C8B-B14F-4D97-AF65-F5344CB8AC3E}">
        <p14:creationId xmlns:p14="http://schemas.microsoft.com/office/powerpoint/2010/main" val="41154023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5B0BB24-CF19-4E6C-AFC4-A0F18438D8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557106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438CEF5-63E3-4928-9F1C-395224D24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8" y="0"/>
            <a:ext cx="12194875" cy="6122584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8E9A6A-973F-5EB1-1F5D-E8A03485E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1040302"/>
            <a:ext cx="9603275" cy="1020229"/>
          </a:xfrm>
        </p:spPr>
        <p:txBody>
          <a:bodyPr>
            <a:normAutofit/>
          </a:bodyPr>
          <a:lstStyle/>
          <a:p>
            <a:r>
              <a:rPr lang="en-US" dirty="0"/>
              <a:t>Why NN FOR THE TASK ? 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328CB6C-F677-4C0B-9EE8-4D1C44DDF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6990" y="2081620"/>
            <a:ext cx="9581995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B820E-C4D5-1E9B-20B4-14334A5055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0" y="2188397"/>
            <a:ext cx="9436404" cy="3801436"/>
          </a:xfrm>
        </p:spPr>
        <p:txBody>
          <a:bodyPr>
            <a:normAutofit/>
          </a:bodyPr>
          <a:lstStyle/>
          <a:p>
            <a:r>
              <a:rPr lang="en-US" dirty="0"/>
              <a:t>We need to mix the content of one image with the style of another .</a:t>
            </a:r>
          </a:p>
          <a:p>
            <a:r>
              <a:rPr lang="en-US" dirty="0"/>
              <a:t>Content of  image can be extracted by taking the high level image features .</a:t>
            </a:r>
          </a:p>
          <a:p>
            <a:r>
              <a:rPr lang="en-US" dirty="0"/>
              <a:t>When we take a CNN model trained for object recognition , while going through the levels input image is transformed into representations that contain the content of input image and they don’t contain the actual pixel representations of the image.</a:t>
            </a:r>
          </a:p>
          <a:p>
            <a:r>
              <a:rPr lang="en-US" dirty="0"/>
              <a:t>So while using CNN , we can get high level image features which represent the content of the image . 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72CA9B9-8D14-4AF2-934E-21FE4A339E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6122584"/>
            <a:ext cx="12191695" cy="7354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4650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5B0BB24-CF19-4E6C-AFC4-A0F18438D8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557106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438CEF5-63E3-4928-9F1C-395224D24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8" y="0"/>
            <a:ext cx="12194875" cy="6122584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677B78-1F2C-DD84-6573-62204EAD3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1040302"/>
            <a:ext cx="9603275" cy="1020229"/>
          </a:xfrm>
        </p:spPr>
        <p:txBody>
          <a:bodyPr>
            <a:normAutofit/>
          </a:bodyPr>
          <a:lstStyle/>
          <a:p>
            <a:r>
              <a:rPr lang="en-US" dirty="0"/>
              <a:t>Why NN FOR THE TASK ? 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328CB6C-F677-4C0B-9EE8-4D1C44DDF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6990" y="2081620"/>
            <a:ext cx="9581995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B70FCE-DF18-929A-EB3C-D0B7E0C378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0" y="2355536"/>
            <a:ext cx="9436404" cy="3215530"/>
          </a:xfrm>
        </p:spPr>
        <p:txBody>
          <a:bodyPr>
            <a:normAutofit/>
          </a:bodyPr>
          <a:lstStyle/>
          <a:p>
            <a:r>
              <a:rPr lang="en-US" dirty="0"/>
              <a:t>Authors had also built a representation for representing the style of the image. They use a feature map which is built on the top of filter responses of each layer . </a:t>
            </a:r>
          </a:p>
          <a:p>
            <a:r>
              <a:rPr lang="en-US" dirty="0"/>
              <a:t>It contains the correlations between different filter responses. By these feature map we can capture the texture information of the image not the global arrangement.</a:t>
            </a:r>
          </a:p>
          <a:p>
            <a:r>
              <a:rPr lang="en-US" dirty="0"/>
              <a:t>Therefore authors also found that using CNN models for the task is beneficial.</a:t>
            </a:r>
          </a:p>
          <a:p>
            <a:r>
              <a:rPr lang="en-US" dirty="0"/>
              <a:t>Authors had used VGG – 19 Model for the task.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72CA9B9-8D14-4AF2-934E-21FE4A339E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6122584"/>
            <a:ext cx="12191695" cy="7354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1698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C9086-28D8-9D70-7178-8CFFEC68D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&amp; what is  vgg-19 model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B923B5-0D70-C21E-4F1E-228F0C17AE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VGG – Visual Geometry Group consist of blocks , where is each block contains some CNN , Max pool layers . VGG comes up with two modules VGG – 16 , VGG -19 containing 13 , 16 convolution layers with 5 pooling layers.</a:t>
            </a:r>
          </a:p>
          <a:p>
            <a:r>
              <a:rPr lang="en-US" dirty="0"/>
              <a:t>VGG is one of the most popular image recognition architecture. VGG - 19 had achieved highest accuracy of 94.52 % , VGG - 16 had achieved a highest accuracy of 83 %.</a:t>
            </a:r>
          </a:p>
          <a:p>
            <a:r>
              <a:rPr lang="en-US" dirty="0"/>
              <a:t>As we need a pre model which is used for object classification for style transfer , for further improving the accuracies we can take pre trained VGG model for the task of stylizing the images.</a:t>
            </a:r>
          </a:p>
        </p:txBody>
      </p:sp>
    </p:spTree>
    <p:extLst>
      <p:ext uri="{BB962C8B-B14F-4D97-AF65-F5344CB8AC3E}">
        <p14:creationId xmlns:p14="http://schemas.microsoft.com/office/powerpoint/2010/main" val="12650214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C630F413-44CE-4746-9821-9E0107978E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2D671B1-B099-4F9C-B9CC-9D22B4DAF8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83852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396043-6A86-B1C7-598A-CC62F4AA58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5992" y="707476"/>
            <a:ext cx="3971611" cy="1184935"/>
          </a:xfrm>
        </p:spPr>
        <p:txBody>
          <a:bodyPr anchor="t">
            <a:normAutofit fontScale="90000"/>
          </a:bodyPr>
          <a:lstStyle/>
          <a:p>
            <a:r>
              <a:rPr lang="en-US" sz="2800" dirty="0" err="1"/>
              <a:t>visulizations</a:t>
            </a:r>
            <a:r>
              <a:rPr lang="en-US" sz="2800" dirty="0"/>
              <a:t> of content &amp; style</a:t>
            </a:r>
            <a:br>
              <a:rPr lang="en-US" sz="2800" dirty="0"/>
            </a:br>
            <a:endParaRPr lang="en-US" sz="2800" dirty="0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7552FBEF-FA69-427B-8245-0A518E0513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55992" y="2146542"/>
            <a:ext cx="3157578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7" name="Title 1">
            <a:extLst>
              <a:ext uri="{FF2B5EF4-FFF2-40B4-BE49-F238E27FC236}">
                <a16:creationId xmlns:a16="http://schemas.microsoft.com/office/drawing/2014/main" id="{898488B7-DBD3-40E7-B54B-4DA6C5693E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51580" y="3122496"/>
            <a:ext cx="3530157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FA3714-731B-D5F3-1A14-DC6A23E6FA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595" y="842487"/>
            <a:ext cx="6683203" cy="5698600"/>
          </a:xfrm>
          <a:prstGeom prst="rect">
            <a:avLst/>
          </a:prstGeom>
        </p:spPr>
      </p:pic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4C2CDDFB-CEE8-9F2F-FA97-6B16011D8F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51961" y="2273608"/>
            <a:ext cx="4501675" cy="3940925"/>
          </a:xfrm>
        </p:spPr>
        <p:txBody>
          <a:bodyPr>
            <a:normAutofit/>
          </a:bodyPr>
          <a:lstStyle/>
          <a:p>
            <a:r>
              <a:rPr lang="en-US" dirty="0"/>
              <a:t>Here from the picture , In content reconstructions while going along the layers , we get the image which actually care about the global representations of the image but not the exact pixel values of image.</a:t>
            </a:r>
          </a:p>
          <a:p>
            <a:r>
              <a:rPr lang="en-US" dirty="0"/>
              <a:t>In style reconstructions while going along the layers , we get a more appealing and continuous distribution of colors.</a:t>
            </a:r>
          </a:p>
        </p:txBody>
      </p:sp>
    </p:spTree>
    <p:extLst>
      <p:ext uri="{BB962C8B-B14F-4D97-AF65-F5344CB8AC3E}">
        <p14:creationId xmlns:p14="http://schemas.microsoft.com/office/powerpoint/2010/main" val="11872493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7157C7B-5BD6-404A-9073-673C1198EF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44BC347-8964-476D-89D3-92BAE6D56F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528BB2E-BE2B-416D-A6B3-28D657424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1579" y="4183161"/>
            <a:ext cx="327209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1FD2E5EA-7F63-BA57-4F27-0F0E47E19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1" y="2082800"/>
            <a:ext cx="3272094" cy="2085578"/>
          </a:xfrm>
        </p:spPr>
        <p:txBody>
          <a:bodyPr anchor="b">
            <a:normAutofit/>
          </a:bodyPr>
          <a:lstStyle/>
          <a:p>
            <a:r>
              <a:rPr lang="en-US" sz="2700" dirty="0"/>
              <a:t>Content representations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7CEA98-668B-17E5-6957-5A1793395F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0833" y="770836"/>
            <a:ext cx="6014631" cy="516762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900" dirty="0"/>
              <a:t>For matching the content of output image with the content of one of the input image , we minimize the loss function between the feature map outputs of the input image and output image.</a:t>
            </a:r>
          </a:p>
          <a:p>
            <a:pPr>
              <a:lnSpc>
                <a:spcPct val="110000"/>
              </a:lnSpc>
            </a:pPr>
            <a:r>
              <a:rPr lang="en-US" sz="1900" dirty="0"/>
              <a:t>Let  p, x be the original image &amp; output image  respectively. Now the loss function between feature map outputs of original image and output image at layer l is given by </a:t>
            </a:r>
          </a:p>
          <a:p>
            <a:pPr>
              <a:lnSpc>
                <a:spcPct val="110000"/>
              </a:lnSpc>
            </a:pPr>
            <a:endParaRPr lang="en-US" sz="1900" dirty="0"/>
          </a:p>
          <a:p>
            <a:pPr marL="0" indent="0">
              <a:lnSpc>
                <a:spcPct val="110000"/>
              </a:lnSpc>
              <a:buNone/>
            </a:pPr>
            <a:endParaRPr lang="en-US" sz="1900" dirty="0"/>
          </a:p>
          <a:p>
            <a:pPr marL="0" indent="0">
              <a:lnSpc>
                <a:spcPct val="110000"/>
              </a:lnSpc>
              <a:buNone/>
            </a:pPr>
            <a:endParaRPr lang="en-US" sz="19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C1137F-CE45-7CEA-A4DA-226410C00B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2690" y="3829692"/>
            <a:ext cx="4077757" cy="90239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970D13F-8358-42A9-9237-91B5B4DDA4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6BFB317-A03A-48CB-B03E-4504961FA0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81709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B54B24C-E40B-1026-5848-A16344206D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>
            <a:normAutofit/>
          </a:bodyPr>
          <a:lstStyle/>
          <a:p>
            <a:r>
              <a:rPr lang="en-US"/>
              <a:t>Style representations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3895090-325C-58F1-6038-C90F181735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7063" y="2211501"/>
            <a:ext cx="2791648" cy="92742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EE6FB74-987C-E575-0062-F6BF1B1B0D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7062" y="3316394"/>
            <a:ext cx="3177581" cy="844640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76E74AE-E7FA-3655-3EB9-0F76E0D01D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8448" y="2015732"/>
            <a:ext cx="5936406" cy="345061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700" dirty="0"/>
              <a:t>For getting style representations we use feature space built on the feature map outputs. The feature correlations are given by Gram matrix G .</a:t>
            </a:r>
          </a:p>
          <a:p>
            <a:pPr>
              <a:lnSpc>
                <a:spcPct val="110000"/>
              </a:lnSpc>
            </a:pPr>
            <a:endParaRPr lang="en-US" sz="1700" dirty="0"/>
          </a:p>
          <a:p>
            <a:pPr>
              <a:lnSpc>
                <a:spcPct val="110000"/>
              </a:lnSpc>
            </a:pPr>
            <a:r>
              <a:rPr lang="en-US" sz="1700" dirty="0"/>
              <a:t>Let a, x be the original image &amp; the image that is generated .Now the loss function between the gram matrices of original image and output image at layer l is given by </a:t>
            </a:r>
          </a:p>
          <a:p>
            <a:pPr>
              <a:lnSpc>
                <a:spcPct val="110000"/>
              </a:lnSpc>
            </a:pPr>
            <a:endParaRPr lang="en-US" sz="1700" dirty="0"/>
          </a:p>
          <a:p>
            <a:pPr>
              <a:lnSpc>
                <a:spcPct val="110000"/>
              </a:lnSpc>
            </a:pPr>
            <a:r>
              <a:rPr lang="en-US" sz="1700" dirty="0"/>
              <a:t>Total style loss is given by , where </a:t>
            </a:r>
            <a:r>
              <a:rPr lang="en-US" sz="1700" dirty="0" err="1"/>
              <a:t>w_l</a:t>
            </a:r>
            <a:r>
              <a:rPr lang="en-US" sz="1700" dirty="0"/>
              <a:t> is the weight for each layer.</a:t>
            </a:r>
          </a:p>
          <a:p>
            <a:pPr>
              <a:lnSpc>
                <a:spcPct val="110000"/>
              </a:lnSpc>
            </a:pPr>
            <a:endParaRPr lang="en-US" sz="1700" dirty="0"/>
          </a:p>
          <a:p>
            <a:pPr>
              <a:lnSpc>
                <a:spcPct val="110000"/>
              </a:lnSpc>
            </a:pPr>
            <a:endParaRPr lang="en-US" sz="1700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2BE28C83-6ECE-792F-4EB3-6C721DF09D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7063" y="4519764"/>
            <a:ext cx="3027954" cy="1152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543309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403</TotalTime>
  <Words>1098</Words>
  <Application>Microsoft Office PowerPoint</Application>
  <PresentationFormat>Widescreen</PresentationFormat>
  <Paragraphs>60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Gill Sans MT</vt:lpstr>
      <vt:lpstr>Times New Roman</vt:lpstr>
      <vt:lpstr>Gallery</vt:lpstr>
      <vt:lpstr>Report on Image Style transfer using CNN</vt:lpstr>
      <vt:lpstr>Problem </vt:lpstr>
      <vt:lpstr>STATERGY</vt:lpstr>
      <vt:lpstr>Why NN FOR THE TASK ? </vt:lpstr>
      <vt:lpstr>Why NN FOR THE TASK ? </vt:lpstr>
      <vt:lpstr>Why &amp; what is  vgg-19 model ?</vt:lpstr>
      <vt:lpstr>visulizations of content &amp; style </vt:lpstr>
      <vt:lpstr>Content representations</vt:lpstr>
      <vt:lpstr>Style representations</vt:lpstr>
      <vt:lpstr>Style transfer</vt:lpstr>
      <vt:lpstr>PowerPoint Presentation</vt:lpstr>
      <vt:lpstr>Results/OUTPUTs</vt:lpstr>
      <vt:lpstr>Trade off between style &amp; content </vt:lpstr>
      <vt:lpstr>Effects of various layers in cnn on the output image</vt:lpstr>
      <vt:lpstr>Initialization of gradient descent</vt:lpstr>
      <vt:lpstr>limitations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Report on Image Style transfer using CNN</dc:title>
  <dc:creator>Kodavanti Rama Sravanth</dc:creator>
  <cp:lastModifiedBy>Kodavanti Rama Sravanth</cp:lastModifiedBy>
  <cp:revision>13</cp:revision>
  <dcterms:created xsi:type="dcterms:W3CDTF">2023-01-13T09:13:29Z</dcterms:created>
  <dcterms:modified xsi:type="dcterms:W3CDTF">2023-01-16T11:13:59Z</dcterms:modified>
</cp:coreProperties>
</file>

<file path=docProps/thumbnail.jpeg>
</file>